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0" r:id="rId4"/>
  </p:sldMasterIdLst>
  <p:notesMasterIdLst>
    <p:notesMasterId r:id="rId19"/>
  </p:notesMasterIdLst>
  <p:sldIdLst>
    <p:sldId id="261" r:id="rId5"/>
    <p:sldId id="307" r:id="rId6"/>
    <p:sldId id="263" r:id="rId7"/>
    <p:sldId id="265" r:id="rId8"/>
    <p:sldId id="308" r:id="rId9"/>
    <p:sldId id="309" r:id="rId10"/>
    <p:sldId id="315" r:id="rId11"/>
    <p:sldId id="262" r:id="rId12"/>
    <p:sldId id="314" r:id="rId13"/>
    <p:sldId id="310" r:id="rId14"/>
    <p:sldId id="312" r:id="rId15"/>
    <p:sldId id="270" r:id="rId16"/>
    <p:sldId id="313" r:id="rId17"/>
    <p:sldId id="311"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7" d="100"/>
          <a:sy n="57" d="100"/>
        </p:scale>
        <p:origin x="1200"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0FCC0C-52F0-483D-8FD3-6C4D79C787BE}"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A5A7AE-4469-4633-8BD0-E17616E9E0C7}" type="slidenum">
              <a:rPr lang="en-US" smtClean="0"/>
              <a:t>‹#›</a:t>
            </a:fld>
            <a:endParaRPr lang="en-US"/>
          </a:p>
        </p:txBody>
      </p:sp>
    </p:spTree>
    <p:extLst>
      <p:ext uri="{BB962C8B-B14F-4D97-AF65-F5344CB8AC3E}">
        <p14:creationId xmlns:p14="http://schemas.microsoft.com/office/powerpoint/2010/main" val="4975460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TBD on what photo would be good here</a:t>
            </a:r>
          </a:p>
        </p:txBody>
      </p:sp>
      <p:sp>
        <p:nvSpPr>
          <p:cNvPr id="4" name="Slide Number Placeholder 3"/>
          <p:cNvSpPr>
            <a:spLocks noGrp="1"/>
          </p:cNvSpPr>
          <p:nvPr>
            <p:ph type="sldNum" sz="quarter" idx="5"/>
          </p:nvPr>
        </p:nvSpPr>
        <p:spPr/>
        <p:txBody>
          <a:bodyPr/>
          <a:lstStyle/>
          <a:p>
            <a:fld id="{78A5A7AE-4469-4633-8BD0-E17616E9E0C7}" type="slidenum">
              <a:rPr lang="en-US" smtClean="0"/>
              <a:t>3</a:t>
            </a:fld>
            <a:endParaRPr lang="en-US"/>
          </a:p>
        </p:txBody>
      </p:sp>
    </p:spTree>
    <p:extLst>
      <p:ext uri="{BB962C8B-B14F-4D97-AF65-F5344CB8AC3E}">
        <p14:creationId xmlns:p14="http://schemas.microsoft.com/office/powerpoint/2010/main" val="1202161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Example of a quick “overview” for each organization to highlight who they are and what they do</a:t>
            </a:r>
          </a:p>
        </p:txBody>
      </p:sp>
      <p:sp>
        <p:nvSpPr>
          <p:cNvPr id="4" name="Slide Number Placeholder 3"/>
          <p:cNvSpPr>
            <a:spLocks noGrp="1"/>
          </p:cNvSpPr>
          <p:nvPr>
            <p:ph type="sldNum" sz="quarter" idx="5"/>
          </p:nvPr>
        </p:nvSpPr>
        <p:spPr/>
        <p:txBody>
          <a:bodyPr/>
          <a:lstStyle/>
          <a:p>
            <a:fld id="{78A5A7AE-4469-4633-8BD0-E17616E9E0C7}" type="slidenum">
              <a:rPr lang="en-US" smtClean="0"/>
              <a:t>4</a:t>
            </a:fld>
            <a:endParaRPr lang="en-US"/>
          </a:p>
        </p:txBody>
      </p:sp>
    </p:spTree>
    <p:extLst>
      <p:ext uri="{BB962C8B-B14F-4D97-AF65-F5344CB8AC3E}">
        <p14:creationId xmlns:p14="http://schemas.microsoft.com/office/powerpoint/2010/main" val="1066580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1AC40-09CF-C96E-6EF1-51C3A5A809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B3F74B-5020-63EA-C698-FE77DF6FD7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31318F-07F3-75EB-19BD-D5B2418A06E8}"/>
              </a:ext>
            </a:extLst>
          </p:cNvPr>
          <p:cNvSpPr>
            <a:spLocks noGrp="1"/>
          </p:cNvSpPr>
          <p:nvPr>
            <p:ph type="body" idx="1"/>
          </p:nvPr>
        </p:nvSpPr>
        <p:spPr/>
        <p:txBody>
          <a:bodyPr/>
          <a:lstStyle/>
          <a:p>
            <a:r>
              <a:rPr lang="en-US"/>
              <a:t>Example of a quick “overview” for each organization to highlight who they are and what they do</a:t>
            </a:r>
          </a:p>
        </p:txBody>
      </p:sp>
      <p:sp>
        <p:nvSpPr>
          <p:cNvPr id="4" name="Slide Number Placeholder 3">
            <a:extLst>
              <a:ext uri="{FF2B5EF4-FFF2-40B4-BE49-F238E27FC236}">
                <a16:creationId xmlns:a16="http://schemas.microsoft.com/office/drawing/2014/main" id="{92469E00-D99C-73FD-CE62-F1E8806FA756}"/>
              </a:ext>
            </a:extLst>
          </p:cNvPr>
          <p:cNvSpPr>
            <a:spLocks noGrp="1"/>
          </p:cNvSpPr>
          <p:nvPr>
            <p:ph type="sldNum" sz="quarter" idx="5"/>
          </p:nvPr>
        </p:nvSpPr>
        <p:spPr/>
        <p:txBody>
          <a:bodyPr/>
          <a:lstStyle/>
          <a:p>
            <a:fld id="{78A5A7AE-4469-4633-8BD0-E17616E9E0C7}" type="slidenum">
              <a:rPr lang="en-US" smtClean="0"/>
              <a:t>12</a:t>
            </a:fld>
            <a:endParaRPr lang="en-US"/>
          </a:p>
        </p:txBody>
      </p:sp>
    </p:spTree>
    <p:extLst>
      <p:ext uri="{BB962C8B-B14F-4D97-AF65-F5344CB8AC3E}">
        <p14:creationId xmlns:p14="http://schemas.microsoft.com/office/powerpoint/2010/main" val="33359092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DDD1F-A4FF-ED32-34EB-394A101038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0294D2-F401-AD66-5A9D-8527974A3A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4A8C97-06FE-6669-A31E-33935B3389C4}"/>
              </a:ext>
            </a:extLst>
          </p:cNvPr>
          <p:cNvSpPr>
            <a:spLocks noGrp="1"/>
          </p:cNvSpPr>
          <p:nvPr>
            <p:ph type="body" idx="1"/>
          </p:nvPr>
        </p:nvSpPr>
        <p:spPr/>
        <p:txBody>
          <a:bodyPr/>
          <a:lstStyle/>
          <a:p>
            <a:r>
              <a:rPr lang="en-US"/>
              <a:t>Example of a quick “overview” for each organization to highlight who they are and what they do</a:t>
            </a:r>
          </a:p>
        </p:txBody>
      </p:sp>
      <p:sp>
        <p:nvSpPr>
          <p:cNvPr id="4" name="Slide Number Placeholder 3">
            <a:extLst>
              <a:ext uri="{FF2B5EF4-FFF2-40B4-BE49-F238E27FC236}">
                <a16:creationId xmlns:a16="http://schemas.microsoft.com/office/drawing/2014/main" id="{494E0D83-09B1-F588-BE69-E5D35EEC520E}"/>
              </a:ext>
            </a:extLst>
          </p:cNvPr>
          <p:cNvSpPr>
            <a:spLocks noGrp="1"/>
          </p:cNvSpPr>
          <p:nvPr>
            <p:ph type="sldNum" sz="quarter" idx="5"/>
          </p:nvPr>
        </p:nvSpPr>
        <p:spPr/>
        <p:txBody>
          <a:bodyPr/>
          <a:lstStyle/>
          <a:p>
            <a:fld id="{78A5A7AE-4469-4633-8BD0-E17616E9E0C7}" type="slidenum">
              <a:rPr lang="en-US" smtClean="0"/>
              <a:t>13</a:t>
            </a:fld>
            <a:endParaRPr lang="en-US"/>
          </a:p>
        </p:txBody>
      </p:sp>
    </p:spTree>
    <p:extLst>
      <p:ext uri="{BB962C8B-B14F-4D97-AF65-F5344CB8AC3E}">
        <p14:creationId xmlns:p14="http://schemas.microsoft.com/office/powerpoint/2010/main" val="2756526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11A6662E-FAF4-44BC-88B5-85A7CBFB6D30}" type="datetime1">
              <a:rPr lang="en-US" smtClean="0"/>
              <a:pPr/>
              <a:t>9/17/2026</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396818750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55F08A-1E71-4B2B-BB49-E743F2903911}" type="datetime1">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835139804"/>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15417D9E-721A-44BB-8863-9873FE64DA75}" type="datetime1">
              <a:rPr lang="en-US" smtClean="0"/>
              <a:t>9/17/2026</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73B850FF-6169-4056-8077-06FFA93A5366}" type="slidenum">
              <a:rPr lang="en-US" smtClean="0"/>
              <a:t>‹#›</a:t>
            </a:fld>
            <a:endParaRPr lang="en-US"/>
          </a:p>
        </p:txBody>
      </p:sp>
    </p:spTree>
    <p:extLst>
      <p:ext uri="{BB962C8B-B14F-4D97-AF65-F5344CB8AC3E}">
        <p14:creationId xmlns:p14="http://schemas.microsoft.com/office/powerpoint/2010/main" val="201015832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F31DA2F-80B8-49CF-99FB-5ABCA53A607A}" type="datetime1">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49026566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8852172-E6C9-4B6C-929A-A9DE3837BBF1}" type="datetime1">
              <a:rPr lang="en-US" smtClean="0"/>
              <a:t>9/17/2026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04032319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3AB41CFF-90C9-47B3-9DA1-F2BF8D839F7E}" type="datetime1">
              <a:rPr lang="en-US" smtClean="0"/>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345712701"/>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6048FA-06AB-4884-A69B-986B96E68A24}" type="datetime1">
              <a:rPr lang="en-US" smtClean="0"/>
              <a:t>9/17/2026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238081397"/>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50DB7ABA-0172-4F9C-889D-567164F66BCD}" type="datetime1">
              <a:rPr lang="en-US" smtClean="0"/>
              <a:t>9/17/2026</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73B850FF-6169-4056-8077-06FFA93A5366}" type="slidenum">
              <a:rPr lang="en-US" smtClean="0"/>
              <a:t>‹#›</a:t>
            </a:fld>
            <a:endParaRPr lang="en-US"/>
          </a:p>
        </p:txBody>
      </p:sp>
    </p:spTree>
    <p:extLst>
      <p:ext uri="{BB962C8B-B14F-4D97-AF65-F5344CB8AC3E}">
        <p14:creationId xmlns:p14="http://schemas.microsoft.com/office/powerpoint/2010/main" val="159494325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8AC6A5B-8AE7-4A41-B5A7-9ADC6686DC18}" type="datetime1">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876168834"/>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559632-1575-4E14-B53B-3DC3D5ED3947}" type="datetime1">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54176132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CC4A6868-2568-4CC9-B302-F37117B01A6E}" type="datetime1">
              <a:rPr lang="en-US" smtClean="0"/>
              <a:t>9/17/2026</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73B850FF-6169-4056-8077-06FFA93A5366}" type="slidenum">
              <a:rPr lang="en-US" smtClean="0"/>
              <a:t>‹#›</a:t>
            </a:fld>
            <a:endParaRPr lang="en-US"/>
          </a:p>
        </p:txBody>
      </p:sp>
    </p:spTree>
    <p:extLst>
      <p:ext uri="{BB962C8B-B14F-4D97-AF65-F5344CB8AC3E}">
        <p14:creationId xmlns:p14="http://schemas.microsoft.com/office/powerpoint/2010/main" val="208866142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57E0CF6C-748E-4B7A-BC8B-3011EF78ED13}" type="datetime1">
              <a:rPr lang="en-US" smtClean="0"/>
              <a:pPr/>
              <a:t>9/17/2026</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73B850FF-6169-4056-8077-06FFA93A5366}" type="slidenum">
              <a:rPr lang="en-US" smtClean="0"/>
              <a:pPr/>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911906430"/>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Lst>
  <p:transition>
    <p:fade/>
  </p:transition>
  <p:hf sldNum="0"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ideo" Target="https://www.youtube.com/embed/nSdwyRkWdjI?feature=oembed"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7.xml"/><Relationship Id="rId1" Type="http://schemas.openxmlformats.org/officeDocument/2006/relationships/video" Target="https://www.youtube.com/embed/JvmVMYeXBaY?feature=oembed"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ideo" Target="https://www.youtube.com/embed/jtr8vInjrXk?feature=oembed" TargetMode="External"/><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ARISH RENEWAL SUMMIT&#10;&#10;AI-generated content may be incorrect.">
            <a:extLst>
              <a:ext uri="{FF2B5EF4-FFF2-40B4-BE49-F238E27FC236}">
                <a16:creationId xmlns:a16="http://schemas.microsoft.com/office/drawing/2014/main" id="{1DAEEF67-0486-C9CE-B554-B17618534D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785" y="599671"/>
            <a:ext cx="10238095" cy="4095238"/>
          </a:xfrm>
          <a:prstGeom prst="rect">
            <a:avLst/>
          </a:prstGeom>
        </p:spPr>
      </p:pic>
      <p:sp>
        <p:nvSpPr>
          <p:cNvPr id="12" name="TextBox 11">
            <a:extLst>
              <a:ext uri="{FF2B5EF4-FFF2-40B4-BE49-F238E27FC236}">
                <a16:creationId xmlns:a16="http://schemas.microsoft.com/office/drawing/2014/main" id="{E158EE8C-B666-F9D8-674B-52AAD4E6976A}"/>
              </a:ext>
            </a:extLst>
          </p:cNvPr>
          <p:cNvSpPr txBox="1"/>
          <p:nvPr/>
        </p:nvSpPr>
        <p:spPr>
          <a:xfrm>
            <a:off x="1627095" y="4694909"/>
            <a:ext cx="8364070" cy="1681358"/>
          </a:xfrm>
          <a:prstGeom prst="rect">
            <a:avLst/>
          </a:prstGeom>
          <a:noFill/>
        </p:spPr>
        <p:txBody>
          <a:bodyPr wrap="square" rtlCol="0">
            <a:spAutoFit/>
          </a:bodyPr>
          <a:lstStyle/>
          <a:p>
            <a:pPr algn="ctr">
              <a:lnSpc>
                <a:spcPct val="150000"/>
              </a:lnSpc>
            </a:pPr>
            <a:r>
              <a:rPr lang="en-US" sz="2400" b="1" dirty="0">
                <a:solidFill>
                  <a:schemeClr val="accent1"/>
                </a:solidFill>
              </a:rPr>
              <a:t>March 2-3, 2027</a:t>
            </a:r>
          </a:p>
          <a:p>
            <a:pPr algn="ctr">
              <a:lnSpc>
                <a:spcPct val="150000"/>
              </a:lnSpc>
            </a:pPr>
            <a:r>
              <a:rPr lang="en-US" sz="2400" b="1" dirty="0">
                <a:solidFill>
                  <a:schemeClr val="accent1"/>
                </a:solidFill>
              </a:rPr>
              <a:t>Our Lady’s Immaculate Heart Church, Ankeny</a:t>
            </a:r>
          </a:p>
          <a:p>
            <a:pPr algn="ctr">
              <a:lnSpc>
                <a:spcPct val="150000"/>
              </a:lnSpc>
            </a:pPr>
            <a:r>
              <a:rPr lang="en-US" sz="2400" b="1" dirty="0">
                <a:solidFill>
                  <a:schemeClr val="accent1"/>
                </a:solidFill>
              </a:rPr>
              <a:t>MidwestOnMission.com</a:t>
            </a:r>
          </a:p>
        </p:txBody>
      </p:sp>
    </p:spTree>
    <p:extLst>
      <p:ext uri="{BB962C8B-B14F-4D97-AF65-F5344CB8AC3E}">
        <p14:creationId xmlns:p14="http://schemas.microsoft.com/office/powerpoint/2010/main" val="4078080864"/>
      </p:ext>
    </p:extLst>
  </p:cSld>
  <p:clrMapOvr>
    <a:masterClrMapping/>
  </p:clrMapOvr>
  <p:transition advClick="0" advTm="15000">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AE41B-93A5-90F2-307E-970A8290E6CA}"/>
            </a:ext>
          </a:extLst>
        </p:cNvPr>
        <p:cNvGrpSpPr/>
        <p:nvPr/>
      </p:nvGrpSpPr>
      <p:grpSpPr>
        <a:xfrm>
          <a:off x="0" y="0"/>
          <a:ext cx="0" cy="0"/>
          <a:chOff x="0" y="0"/>
          <a:chExt cx="0" cy="0"/>
        </a:xfrm>
      </p:grpSpPr>
      <p:pic>
        <p:nvPicPr>
          <p:cNvPr id="8" name="Picture 7" descr="PARISH RENEWAL SUMMIT&#10;&#10;AI-generated content may be incorrect.">
            <a:extLst>
              <a:ext uri="{FF2B5EF4-FFF2-40B4-BE49-F238E27FC236}">
                <a16:creationId xmlns:a16="http://schemas.microsoft.com/office/drawing/2014/main" id="{4FFF342E-70D4-EE40-2A5C-8C83BB9C9B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785" y="599671"/>
            <a:ext cx="10238095" cy="4095238"/>
          </a:xfrm>
          <a:prstGeom prst="rect">
            <a:avLst/>
          </a:prstGeom>
        </p:spPr>
      </p:pic>
      <p:sp>
        <p:nvSpPr>
          <p:cNvPr id="12" name="TextBox 11">
            <a:extLst>
              <a:ext uri="{FF2B5EF4-FFF2-40B4-BE49-F238E27FC236}">
                <a16:creationId xmlns:a16="http://schemas.microsoft.com/office/drawing/2014/main" id="{A7D4E32D-CA3A-6090-3BC5-2F421C1F2800}"/>
              </a:ext>
            </a:extLst>
          </p:cNvPr>
          <p:cNvSpPr txBox="1"/>
          <p:nvPr/>
        </p:nvSpPr>
        <p:spPr>
          <a:xfrm>
            <a:off x="1627095" y="4694909"/>
            <a:ext cx="8364070" cy="1299908"/>
          </a:xfrm>
          <a:prstGeom prst="rect">
            <a:avLst/>
          </a:prstGeom>
          <a:noFill/>
        </p:spPr>
        <p:txBody>
          <a:bodyPr wrap="square" rtlCol="0">
            <a:spAutoFit/>
          </a:bodyPr>
          <a:lstStyle/>
          <a:p>
            <a:pPr algn="ctr">
              <a:lnSpc>
                <a:spcPct val="150000"/>
              </a:lnSpc>
            </a:pPr>
            <a:r>
              <a:rPr lang="en-US" sz="2800" b="1" dirty="0">
                <a:solidFill>
                  <a:schemeClr val="accent1"/>
                </a:solidFill>
              </a:rPr>
              <a:t>This conference is one more step in our ongoing journey of growing disciples.</a:t>
            </a:r>
          </a:p>
        </p:txBody>
      </p:sp>
    </p:spTree>
    <p:extLst>
      <p:ext uri="{BB962C8B-B14F-4D97-AF65-F5344CB8AC3E}">
        <p14:creationId xmlns:p14="http://schemas.microsoft.com/office/powerpoint/2010/main" val="2299869998"/>
      </p:ext>
    </p:extLst>
  </p:cSld>
  <p:clrMapOvr>
    <a:masterClrMapping/>
  </p:clrMapOvr>
  <p:transition advClick="0" advTm="15000">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89BACAF-3203-7B94-08A3-706DA08C41A3}"/>
            </a:ext>
          </a:extLst>
        </p:cNvPr>
        <p:cNvGrpSpPr/>
        <p:nvPr/>
      </p:nvGrpSpPr>
      <p:grpSpPr>
        <a:xfrm>
          <a:off x="0" y="0"/>
          <a:ext cx="0" cy="0"/>
          <a:chOff x="0" y="0"/>
          <a:chExt cx="0" cy="0"/>
        </a:xfrm>
      </p:grpSpPr>
      <p:sp>
        <p:nvSpPr>
          <p:cNvPr id="31" name="Rectangle 30">
            <a:extLst>
              <a:ext uri="{FF2B5EF4-FFF2-40B4-BE49-F238E27FC236}">
                <a16:creationId xmlns:a16="http://schemas.microsoft.com/office/drawing/2014/main" id="{DB691D59-8F51-4DD8-AD41-D568D29B0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3" name="Rectangle 32">
            <a:extLst>
              <a:ext uri="{FF2B5EF4-FFF2-40B4-BE49-F238E27FC236}">
                <a16:creationId xmlns:a16="http://schemas.microsoft.com/office/drawing/2014/main" id="{204AEF18-0627-48F3-9B3D-F7E8F050B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5" name="Rectangle 34">
            <a:extLst>
              <a:ext uri="{FF2B5EF4-FFF2-40B4-BE49-F238E27FC236}">
                <a16:creationId xmlns:a16="http://schemas.microsoft.com/office/drawing/2014/main" id="{CEAEE08A-C572-438F-9753-B0D527A51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7" name="Rectangle 36">
            <a:extLst>
              <a:ext uri="{FF2B5EF4-FFF2-40B4-BE49-F238E27FC236}">
                <a16:creationId xmlns:a16="http://schemas.microsoft.com/office/drawing/2014/main" id="{993F09C6-4F57-4B05-9592-E253D8BC62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9" name="Rectangle 38">
            <a:extLst>
              <a:ext uri="{FF2B5EF4-FFF2-40B4-BE49-F238E27FC236}">
                <a16:creationId xmlns:a16="http://schemas.microsoft.com/office/drawing/2014/main" id="{879A26B8-6C4E-452B-ADD3-ED324A7AB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9B4167E1-E2B0-4192-8DA2-6967DDFF87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560996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TextBox 5">
            <a:extLst>
              <a:ext uri="{FF2B5EF4-FFF2-40B4-BE49-F238E27FC236}">
                <a16:creationId xmlns:a16="http://schemas.microsoft.com/office/drawing/2014/main" id="{3A8B7896-AC00-668D-9416-38B3F23BBB40}"/>
              </a:ext>
            </a:extLst>
          </p:cNvPr>
          <p:cNvSpPr txBox="1"/>
          <p:nvPr/>
        </p:nvSpPr>
        <p:spPr>
          <a:xfrm>
            <a:off x="762121" y="960723"/>
            <a:ext cx="4968489" cy="1013800"/>
          </a:xfrm>
          <a:prstGeom prst="rect">
            <a:avLst/>
          </a:prstGeom>
        </p:spPr>
        <p:txBody>
          <a:bodyPr vert="horz" lIns="91440" tIns="45720" rIns="91440" bIns="45720" rtlCol="0" anchor="b">
            <a:normAutofit/>
          </a:bodyPr>
          <a:lstStyle/>
          <a:p>
            <a:pPr>
              <a:spcBef>
                <a:spcPct val="0"/>
              </a:spcBef>
              <a:spcAft>
                <a:spcPts val="600"/>
              </a:spcAft>
            </a:pPr>
            <a:r>
              <a:rPr lang="en-US" sz="2800" cap="all" dirty="0">
                <a:solidFill>
                  <a:srgbClr val="FFFFFF"/>
                </a:solidFill>
                <a:latin typeface="+mj-lt"/>
                <a:ea typeface="+mj-ea"/>
                <a:cs typeface="+mj-cs"/>
              </a:rPr>
              <a:t>How did we get here?</a:t>
            </a:r>
          </a:p>
        </p:txBody>
      </p:sp>
      <p:sp>
        <p:nvSpPr>
          <p:cNvPr id="43" name="Rectangle 42">
            <a:extLst>
              <a:ext uri="{FF2B5EF4-FFF2-40B4-BE49-F238E27FC236}">
                <a16:creationId xmlns:a16="http://schemas.microsoft.com/office/drawing/2014/main" id="{D03E4FEE-2E6A-44AB-B6BA-C1AD0CD6D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560581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5" name="Rectangle 44">
            <a:extLst>
              <a:ext uri="{FF2B5EF4-FFF2-40B4-BE49-F238E27FC236}">
                <a16:creationId xmlns:a16="http://schemas.microsoft.com/office/drawing/2014/main" id="{0817EB59-13B3-43DA-9B91-A7CC174A60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4318" y="457200"/>
            <a:ext cx="5600007"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extBox 1">
            <a:extLst>
              <a:ext uri="{FF2B5EF4-FFF2-40B4-BE49-F238E27FC236}">
                <a16:creationId xmlns:a16="http://schemas.microsoft.com/office/drawing/2014/main" id="{D48E33FF-DCE9-6EF2-805C-A0E066496B44}"/>
              </a:ext>
            </a:extLst>
          </p:cNvPr>
          <p:cNvSpPr txBox="1"/>
          <p:nvPr/>
        </p:nvSpPr>
        <p:spPr>
          <a:xfrm>
            <a:off x="783389" y="2029870"/>
            <a:ext cx="4947221" cy="3650344"/>
          </a:xfrm>
          <a:prstGeom prst="rect">
            <a:avLst/>
          </a:prstGeom>
        </p:spPr>
        <p:txBody>
          <a:bodyPr vert="horz" lIns="91440" tIns="45720" rIns="91440" bIns="45720" rtlCol="0" anchor="ctr">
            <a:normAutofit/>
          </a:bodyPr>
          <a:lstStyle/>
          <a:p>
            <a:pPr>
              <a:spcBef>
                <a:spcPct val="20000"/>
              </a:spcBef>
              <a:spcAft>
                <a:spcPts val="600"/>
              </a:spcAft>
              <a:buClr>
                <a:schemeClr val="accent2"/>
              </a:buClr>
              <a:buSzPct val="92000"/>
            </a:pPr>
            <a:r>
              <a:rPr lang="en-US" sz="2400" dirty="0">
                <a:solidFill>
                  <a:srgbClr val="FFFFFF"/>
                </a:solidFill>
              </a:rPr>
              <a:t>Mission/Vision</a:t>
            </a:r>
          </a:p>
          <a:p>
            <a:pPr>
              <a:spcBef>
                <a:spcPct val="20000"/>
              </a:spcBef>
              <a:spcAft>
                <a:spcPts val="600"/>
              </a:spcAft>
              <a:buClr>
                <a:schemeClr val="accent2"/>
              </a:buClr>
              <a:buSzPct val="92000"/>
            </a:pPr>
            <a:endParaRPr lang="en-US" sz="2400" dirty="0">
              <a:solidFill>
                <a:srgbClr val="FFFFFF"/>
              </a:solidFill>
            </a:endParaRPr>
          </a:p>
          <a:p>
            <a:pPr>
              <a:spcBef>
                <a:spcPct val="20000"/>
              </a:spcBef>
              <a:spcAft>
                <a:spcPts val="600"/>
              </a:spcAft>
              <a:buClr>
                <a:schemeClr val="accent2"/>
              </a:buClr>
              <a:buSzPct val="92000"/>
            </a:pPr>
            <a:r>
              <a:rPr lang="en-US" sz="2400" dirty="0">
                <a:solidFill>
                  <a:srgbClr val="FFFFFF"/>
                </a:solidFill>
              </a:rPr>
              <a:t>We engaged in an extensive listening process. The result? Our path forward: We are sowing God’s Spirit by cultivating connections in Christ through encounter, friendship, and communion.</a:t>
            </a:r>
          </a:p>
        </p:txBody>
      </p:sp>
      <p:pic>
        <p:nvPicPr>
          <p:cNvPr id="4" name="Picture 3" descr="Two people are sitting at a table, engaged in conversation.&#10;&#10;AI-generated content may be incorrect.">
            <a:extLst>
              <a:ext uri="{FF2B5EF4-FFF2-40B4-BE49-F238E27FC236}">
                <a16:creationId xmlns:a16="http://schemas.microsoft.com/office/drawing/2014/main" id="{2B0741B9-23D5-1DA2-53DD-DC4BDDCF02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2608" y="960723"/>
            <a:ext cx="3783426" cy="4945656"/>
          </a:xfrm>
          <a:prstGeom prst="rect">
            <a:avLst/>
          </a:prstGeom>
        </p:spPr>
      </p:pic>
    </p:spTree>
    <p:extLst>
      <p:ext uri="{BB962C8B-B14F-4D97-AF65-F5344CB8AC3E}">
        <p14:creationId xmlns:p14="http://schemas.microsoft.com/office/powerpoint/2010/main" val="381407821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advClick="0" advTm="15000">
        <p:fade/>
      </p:transition>
    </mc:Choice>
    <mc:Fallback xmlns="">
      <p:transition spd="med" advClick="0" advTm="15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BDE77-F4AE-2C61-4FC0-F0E1F44631AE}"/>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1E1173B2-8C6E-3756-D6D5-5BE5C2A15037}"/>
              </a:ext>
            </a:extLst>
          </p:cNvPr>
          <p:cNvSpPr txBox="1"/>
          <p:nvPr/>
        </p:nvSpPr>
        <p:spPr>
          <a:xfrm>
            <a:off x="6096000" y="964804"/>
            <a:ext cx="5705152" cy="523220"/>
          </a:xfrm>
          <a:prstGeom prst="rect">
            <a:avLst/>
          </a:prstGeom>
          <a:noFill/>
        </p:spPr>
        <p:txBody>
          <a:bodyPr wrap="square">
            <a:spAutoFit/>
          </a:bodyPr>
          <a:lstStyle/>
          <a:p>
            <a:r>
              <a:rPr lang="en-US" sz="2800" cap="none" dirty="0">
                <a:solidFill>
                  <a:schemeClr val="tx2"/>
                </a:solidFill>
                <a:latin typeface="+mj-lt"/>
              </a:rPr>
              <a:t>Pastoral priorities</a:t>
            </a:r>
            <a:endParaRPr lang="en-US" sz="2800" dirty="0">
              <a:solidFill>
                <a:schemeClr val="tx2"/>
              </a:solidFill>
              <a:latin typeface="+mj-lt"/>
            </a:endParaRPr>
          </a:p>
        </p:txBody>
      </p:sp>
      <p:sp>
        <p:nvSpPr>
          <p:cNvPr id="2" name="TextBox 1">
            <a:extLst>
              <a:ext uri="{FF2B5EF4-FFF2-40B4-BE49-F238E27FC236}">
                <a16:creationId xmlns:a16="http://schemas.microsoft.com/office/drawing/2014/main" id="{6C79AAF9-367A-829F-651C-948762EF47DE}"/>
              </a:ext>
            </a:extLst>
          </p:cNvPr>
          <p:cNvSpPr txBox="1"/>
          <p:nvPr/>
        </p:nvSpPr>
        <p:spPr>
          <a:xfrm>
            <a:off x="6096000" y="1488024"/>
            <a:ext cx="5454512" cy="3785652"/>
          </a:xfrm>
          <a:prstGeom prst="rect">
            <a:avLst/>
          </a:prstGeom>
          <a:noFill/>
        </p:spPr>
        <p:txBody>
          <a:bodyPr wrap="square" rtlCol="0">
            <a:spAutoFit/>
          </a:bodyPr>
          <a:lstStyle/>
          <a:p>
            <a:r>
              <a:rPr lang="en-US" sz="2400" dirty="0"/>
              <a:t>Through that grassroots, synodal process, both leadership and parishioners identified six areas for pastoral improvements on local and diocesan levels.</a:t>
            </a:r>
          </a:p>
          <a:p>
            <a:endParaRPr lang="en-US" sz="2400" dirty="0"/>
          </a:p>
          <a:p>
            <a:r>
              <a:rPr lang="en-US" sz="2400" dirty="0"/>
              <a:t>Toolkits were provided to all parishes that share best practices for effective ministries in these pastoral priority areas.</a:t>
            </a:r>
          </a:p>
        </p:txBody>
      </p:sp>
      <p:pic>
        <p:nvPicPr>
          <p:cNvPr id="4" name="Picture 3" descr="The image shows three people, one in a black shirt, one in a red shirt, and one in a white shirt, standing close together and exchanging conversation, with a cross necklace prominently displayed on the person in the black shirt.&#10;&#10;AI-generated content may be incorrect.">
            <a:extLst>
              <a:ext uri="{FF2B5EF4-FFF2-40B4-BE49-F238E27FC236}">
                <a16:creationId xmlns:a16="http://schemas.microsoft.com/office/drawing/2014/main" id="{BB577818-AC8A-9E9A-BC79-89EB038622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848" y="1172703"/>
            <a:ext cx="5454512" cy="4512593"/>
          </a:xfrm>
          <a:prstGeom prst="rect">
            <a:avLst/>
          </a:prstGeom>
        </p:spPr>
      </p:pic>
    </p:spTree>
    <p:extLst>
      <p:ext uri="{BB962C8B-B14F-4D97-AF65-F5344CB8AC3E}">
        <p14:creationId xmlns:p14="http://schemas.microsoft.com/office/powerpoint/2010/main" val="3145040381"/>
      </p:ext>
    </p:extLst>
  </p:cSld>
  <p:clrMapOvr>
    <a:masterClrMapping/>
  </p:clrMapOvr>
  <mc:AlternateContent xmlns:mc="http://schemas.openxmlformats.org/markup-compatibility/2006" xmlns:p14="http://schemas.microsoft.com/office/powerpoint/2010/main">
    <mc:Choice Requires="p14">
      <p:transition spd="med" p14:dur="700" advClick="0" advTm="15000">
        <p:fade/>
      </p:transition>
    </mc:Choice>
    <mc:Fallback xmlns="">
      <p:transition spd="med" advClick="0" advTm="15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8219C-AEFA-319C-772C-E9057538A9E3}"/>
            </a:ext>
          </a:extLst>
        </p:cNvPr>
        <p:cNvGrpSpPr/>
        <p:nvPr/>
      </p:nvGrpSpPr>
      <p:grpSpPr>
        <a:xfrm>
          <a:off x="0" y="0"/>
          <a:ext cx="0" cy="0"/>
          <a:chOff x="0" y="0"/>
          <a:chExt cx="0" cy="0"/>
        </a:xfrm>
      </p:grpSpPr>
      <p:pic>
        <p:nvPicPr>
          <p:cNvPr id="8" name="Picture 7" descr="PARISH RENEWAL SUMMIT&#10;&#10;AI-generated content may be incorrect.">
            <a:extLst>
              <a:ext uri="{FF2B5EF4-FFF2-40B4-BE49-F238E27FC236}">
                <a16:creationId xmlns:a16="http://schemas.microsoft.com/office/drawing/2014/main" id="{52BB701A-A4F9-962B-522C-705ADA9EE0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3216" y="2111327"/>
            <a:ext cx="9111348" cy="3644539"/>
          </a:xfrm>
          <a:prstGeom prst="rect">
            <a:avLst/>
          </a:prstGeom>
        </p:spPr>
      </p:pic>
      <p:sp>
        <p:nvSpPr>
          <p:cNvPr id="12" name="TextBox 11">
            <a:extLst>
              <a:ext uri="{FF2B5EF4-FFF2-40B4-BE49-F238E27FC236}">
                <a16:creationId xmlns:a16="http://schemas.microsoft.com/office/drawing/2014/main" id="{7DCF081C-C90F-F610-A015-2C8F3B402D52}"/>
              </a:ext>
            </a:extLst>
          </p:cNvPr>
          <p:cNvSpPr txBox="1"/>
          <p:nvPr/>
        </p:nvSpPr>
        <p:spPr>
          <a:xfrm>
            <a:off x="1667436" y="599671"/>
            <a:ext cx="8364070" cy="1054456"/>
          </a:xfrm>
          <a:prstGeom prst="rect">
            <a:avLst/>
          </a:prstGeom>
          <a:noFill/>
        </p:spPr>
        <p:txBody>
          <a:bodyPr wrap="square" rtlCol="0">
            <a:spAutoFit/>
          </a:bodyPr>
          <a:lstStyle/>
          <a:p>
            <a:pPr algn="ctr">
              <a:lnSpc>
                <a:spcPct val="150000"/>
              </a:lnSpc>
            </a:pPr>
            <a:r>
              <a:rPr lang="en-US" sz="4800" b="1" dirty="0">
                <a:solidFill>
                  <a:schemeClr val="accent1"/>
                </a:solidFill>
              </a:rPr>
              <a:t>What’s next?</a:t>
            </a:r>
          </a:p>
        </p:txBody>
      </p:sp>
    </p:spTree>
    <p:extLst>
      <p:ext uri="{BB962C8B-B14F-4D97-AF65-F5344CB8AC3E}">
        <p14:creationId xmlns:p14="http://schemas.microsoft.com/office/powerpoint/2010/main" val="2836796268"/>
      </p:ext>
    </p:extLst>
  </p:cSld>
  <p:clrMapOvr>
    <a:masterClrMapping/>
  </p:clrMapOvr>
  <p:transition advClick="0" advTm="15000">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D65FB-3263-F444-DF7D-4B51BBAB4707}"/>
            </a:ext>
          </a:extLst>
        </p:cNvPr>
        <p:cNvGrpSpPr/>
        <p:nvPr/>
      </p:nvGrpSpPr>
      <p:grpSpPr>
        <a:xfrm>
          <a:off x="0" y="0"/>
          <a:ext cx="0" cy="0"/>
          <a:chOff x="0" y="0"/>
          <a:chExt cx="0" cy="0"/>
        </a:xfrm>
      </p:grpSpPr>
      <p:pic>
        <p:nvPicPr>
          <p:cNvPr id="8" name="Picture 7" descr="PARISH RENEWAL SUMMIT&#10;&#10;AI-generated content may be incorrect.">
            <a:extLst>
              <a:ext uri="{FF2B5EF4-FFF2-40B4-BE49-F238E27FC236}">
                <a16:creationId xmlns:a16="http://schemas.microsoft.com/office/drawing/2014/main" id="{1BD0DBAC-5EB1-EDE8-AD0F-726CFC6E1F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12165"/>
            <a:ext cx="7611035" cy="2989095"/>
          </a:xfrm>
          <a:prstGeom prst="rect">
            <a:avLst/>
          </a:prstGeom>
        </p:spPr>
      </p:pic>
      <p:sp>
        <p:nvSpPr>
          <p:cNvPr id="12" name="TextBox 11">
            <a:extLst>
              <a:ext uri="{FF2B5EF4-FFF2-40B4-BE49-F238E27FC236}">
                <a16:creationId xmlns:a16="http://schemas.microsoft.com/office/drawing/2014/main" id="{0E56452D-073B-9E4A-36B9-BEE00B92A3BC}"/>
              </a:ext>
            </a:extLst>
          </p:cNvPr>
          <p:cNvSpPr txBox="1"/>
          <p:nvPr/>
        </p:nvSpPr>
        <p:spPr>
          <a:xfrm>
            <a:off x="699247" y="599671"/>
            <a:ext cx="10569388" cy="1054456"/>
          </a:xfrm>
          <a:prstGeom prst="rect">
            <a:avLst/>
          </a:prstGeom>
          <a:noFill/>
        </p:spPr>
        <p:txBody>
          <a:bodyPr wrap="square" rtlCol="0">
            <a:spAutoFit/>
          </a:bodyPr>
          <a:lstStyle/>
          <a:p>
            <a:pPr algn="ctr">
              <a:lnSpc>
                <a:spcPct val="150000"/>
              </a:lnSpc>
            </a:pPr>
            <a:r>
              <a:rPr lang="en-US" sz="4800" b="1" dirty="0">
                <a:solidFill>
                  <a:schemeClr val="accent1"/>
                </a:solidFill>
              </a:rPr>
              <a:t>From maintenance to mission</a:t>
            </a:r>
          </a:p>
        </p:txBody>
      </p:sp>
      <p:sp>
        <p:nvSpPr>
          <p:cNvPr id="2" name="TextBox 1">
            <a:extLst>
              <a:ext uri="{FF2B5EF4-FFF2-40B4-BE49-F238E27FC236}">
                <a16:creationId xmlns:a16="http://schemas.microsoft.com/office/drawing/2014/main" id="{026208C6-E762-4F9E-B8A9-503CC435E3FB}"/>
              </a:ext>
            </a:extLst>
          </p:cNvPr>
          <p:cNvSpPr txBox="1"/>
          <p:nvPr/>
        </p:nvSpPr>
        <p:spPr>
          <a:xfrm>
            <a:off x="7611035" y="1912165"/>
            <a:ext cx="3281082" cy="3416320"/>
          </a:xfrm>
          <a:prstGeom prst="rect">
            <a:avLst/>
          </a:prstGeom>
          <a:noFill/>
        </p:spPr>
        <p:txBody>
          <a:bodyPr wrap="square" rtlCol="0">
            <a:spAutoFit/>
          </a:bodyPr>
          <a:lstStyle/>
          <a:p>
            <a:r>
              <a:rPr lang="en-US" sz="2400" dirty="0"/>
              <a:t>Parish renewal means we’re looking at what we do as maintenance (“because we’ve always done it that way”) and moving to an emphasis on mission through active evangelization.</a:t>
            </a:r>
          </a:p>
        </p:txBody>
      </p:sp>
    </p:spTree>
    <p:extLst>
      <p:ext uri="{BB962C8B-B14F-4D97-AF65-F5344CB8AC3E}">
        <p14:creationId xmlns:p14="http://schemas.microsoft.com/office/powerpoint/2010/main" val="1900455800"/>
      </p:ext>
    </p:extLst>
  </p:cSld>
  <p:clrMapOvr>
    <a:masterClrMapping/>
  </p:clrMapOvr>
  <p:transition advClick="0" advTm="15000">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266B9D-DC87-430A-8D3A-2E83639A1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9282F36-261B-49B3-8CA9-FB857C475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B87215C3-3B83-4BE7-9213-26E084BD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13A105D4-2907-419E-8223-4C266BA1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 name="Online Media 1" title="What is Parish Renewal?">
            <a:hlinkClick r:id="" action="ppaction://media"/>
            <a:extLst>
              <a:ext uri="{FF2B5EF4-FFF2-40B4-BE49-F238E27FC236}">
                <a16:creationId xmlns:a16="http://schemas.microsoft.com/office/drawing/2014/main" id="{EB750C65-C641-2853-AD34-C93752D0D902}"/>
              </a:ext>
            </a:extLst>
          </p:cNvPr>
          <p:cNvPicPr>
            <a:picLocks noRot="1" noChangeAspect="1"/>
          </p:cNvPicPr>
          <p:nvPr>
            <a:videoFile r:link="rId1"/>
          </p:nvPr>
        </p:nvPicPr>
        <p:blipFill>
          <a:blip r:embed="rId3"/>
          <a:stretch>
            <a:fillRect/>
          </a:stretch>
        </p:blipFill>
        <p:spPr>
          <a:xfrm>
            <a:off x="1490550" y="599724"/>
            <a:ext cx="9204107" cy="5200321"/>
          </a:xfrm>
          <a:prstGeom prst="rect">
            <a:avLst/>
          </a:prstGeom>
        </p:spPr>
      </p:pic>
      <p:sp>
        <p:nvSpPr>
          <p:cNvPr id="15" name="Rectangle 14">
            <a:extLst>
              <a:ext uri="{FF2B5EF4-FFF2-40B4-BE49-F238E27FC236}">
                <a16:creationId xmlns:a16="http://schemas.microsoft.com/office/drawing/2014/main" id="{1EEE7F17-8E08-4C69-8E22-661908E6D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TextBox 2">
            <a:extLst>
              <a:ext uri="{FF2B5EF4-FFF2-40B4-BE49-F238E27FC236}">
                <a16:creationId xmlns:a16="http://schemas.microsoft.com/office/drawing/2014/main" id="{AA7DB257-66EE-E587-186F-02A37A525D02}"/>
              </a:ext>
            </a:extLst>
          </p:cNvPr>
          <p:cNvSpPr txBox="1"/>
          <p:nvPr/>
        </p:nvSpPr>
        <p:spPr>
          <a:xfrm>
            <a:off x="1537210" y="5847572"/>
            <a:ext cx="9157447" cy="523220"/>
          </a:xfrm>
          <a:prstGeom prst="rect">
            <a:avLst/>
          </a:prstGeom>
          <a:noFill/>
        </p:spPr>
        <p:txBody>
          <a:bodyPr wrap="square" rtlCol="0">
            <a:spAutoFit/>
          </a:bodyPr>
          <a:lstStyle/>
          <a:p>
            <a:pPr algn="ctr"/>
            <a:r>
              <a:rPr lang="en-US" sz="2800" dirty="0">
                <a:solidFill>
                  <a:schemeClr val="bg1"/>
                </a:solidFill>
              </a:rPr>
              <a:t>WHAT IS PARISH RENEWAL?</a:t>
            </a:r>
          </a:p>
        </p:txBody>
      </p:sp>
    </p:spTree>
    <p:extLst>
      <p:ext uri="{BB962C8B-B14F-4D97-AF65-F5344CB8AC3E}">
        <p14:creationId xmlns:p14="http://schemas.microsoft.com/office/powerpoint/2010/main" val="16172362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83EB9-4574-FECC-DC22-4A79FABD4D6A}"/>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012AD76D-3D7B-8087-5B76-9B7312F34709}"/>
              </a:ext>
            </a:extLst>
          </p:cNvPr>
          <p:cNvGraphicFramePr>
            <a:graphicFrameLocks noGrp="1"/>
          </p:cNvGraphicFramePr>
          <p:nvPr>
            <p:extLst>
              <p:ext uri="{D42A27DB-BD31-4B8C-83A1-F6EECF244321}">
                <p14:modId xmlns:p14="http://schemas.microsoft.com/office/powerpoint/2010/main" val="272551287"/>
              </p:ext>
            </p:extLst>
          </p:nvPr>
        </p:nvGraphicFramePr>
        <p:xfrm>
          <a:off x="685800" y="833718"/>
          <a:ext cx="11115352" cy="5702428"/>
        </p:xfrm>
        <a:graphic>
          <a:graphicData uri="http://schemas.openxmlformats.org/drawingml/2006/table">
            <a:tbl>
              <a:tblPr firstRow="1" bandRow="1">
                <a:tableStyleId>{69012ECD-51FC-41F1-AA8D-1B2483CD663E}</a:tableStyleId>
              </a:tblPr>
              <a:tblGrid>
                <a:gridCol w="208280">
                  <a:extLst>
                    <a:ext uri="{9D8B030D-6E8A-4147-A177-3AD203B41FA5}">
                      <a16:colId xmlns:a16="http://schemas.microsoft.com/office/drawing/2014/main" val="4242802359"/>
                    </a:ext>
                  </a:extLst>
                </a:gridCol>
                <a:gridCol w="10907072">
                  <a:extLst>
                    <a:ext uri="{9D8B030D-6E8A-4147-A177-3AD203B41FA5}">
                      <a16:colId xmlns:a16="http://schemas.microsoft.com/office/drawing/2014/main" val="1666687051"/>
                    </a:ext>
                  </a:extLst>
                </a:gridCol>
              </a:tblGrid>
              <a:tr h="1331258">
                <a:tc>
                  <a:txBody>
                    <a:bodyPr/>
                    <a:lstStyle/>
                    <a:p>
                      <a:endParaRPr lang="en-US" dirty="0"/>
                    </a:p>
                  </a:txBody>
                  <a:tcPr/>
                </a:tc>
                <a:tc>
                  <a:txBody>
                    <a:bodyPr/>
                    <a:lstStyle/>
                    <a:p>
                      <a:pPr algn="ctr">
                        <a:lnSpc>
                          <a:spcPct val="150000"/>
                        </a:lnSpc>
                      </a:pPr>
                      <a:r>
                        <a:rPr lang="en-US" sz="2800" dirty="0"/>
                        <a:t> Midwest on Mission will be a transformative experience </a:t>
                      </a:r>
                    </a:p>
                    <a:p>
                      <a:pPr algn="ctr">
                        <a:lnSpc>
                          <a:spcPct val="150000"/>
                        </a:lnSpc>
                      </a:pPr>
                      <a:r>
                        <a:rPr lang="en-US" sz="2800" dirty="0"/>
                        <a:t>intended to:</a:t>
                      </a:r>
                    </a:p>
                  </a:txBody>
                  <a:tcPr/>
                </a:tc>
                <a:extLst>
                  <a:ext uri="{0D108BD9-81ED-4DB2-BD59-A6C34878D82A}">
                    <a16:rowId xmlns:a16="http://schemas.microsoft.com/office/drawing/2014/main" val="3883017451"/>
                  </a:ext>
                </a:extLst>
              </a:tr>
              <a:tr h="712695">
                <a:tc>
                  <a:txBody>
                    <a:bodyPr/>
                    <a:lstStyle/>
                    <a:p>
                      <a:pPr algn="r"/>
                      <a:endParaRPr lang="en-US" b="1" dirty="0"/>
                    </a:p>
                  </a:txBody>
                  <a:tcPr/>
                </a:tc>
                <a:tc>
                  <a:txBody>
                    <a:bodyPr/>
                    <a:lstStyle/>
                    <a:p>
                      <a:pPr>
                        <a:lnSpc>
                          <a:spcPct val="150000"/>
                        </a:lnSpc>
                      </a:pPr>
                      <a:r>
                        <a:rPr lang="en-US" sz="2400" dirty="0"/>
                        <a:t>Inspire priests and parish leaders not currently engaged in missional renewal.</a:t>
                      </a:r>
                    </a:p>
                  </a:txBody>
                  <a:tcPr/>
                </a:tc>
                <a:extLst>
                  <a:ext uri="{0D108BD9-81ED-4DB2-BD59-A6C34878D82A}">
                    <a16:rowId xmlns:a16="http://schemas.microsoft.com/office/drawing/2014/main" val="1850239384"/>
                  </a:ext>
                </a:extLst>
              </a:tr>
              <a:tr h="1229516">
                <a:tc>
                  <a:txBody>
                    <a:bodyPr/>
                    <a:lstStyle/>
                    <a:p>
                      <a:pPr algn="r"/>
                      <a:endParaRPr lang="en-US" b="1" dirty="0"/>
                    </a:p>
                  </a:txBody>
                  <a:tcPr/>
                </a:tc>
                <a:tc>
                  <a:txBody>
                    <a:bodyPr/>
                    <a:lstStyle/>
                    <a:p>
                      <a:pPr>
                        <a:lnSpc>
                          <a:spcPct val="150000"/>
                        </a:lnSpc>
                      </a:pPr>
                      <a:r>
                        <a:rPr lang="en-US" sz="2400" dirty="0"/>
                        <a:t>Encourage and equip priests and parish leaders already involved in renewal to expand and strengthen their efforts.</a:t>
                      </a:r>
                    </a:p>
                  </a:txBody>
                  <a:tcPr/>
                </a:tc>
                <a:extLst>
                  <a:ext uri="{0D108BD9-81ED-4DB2-BD59-A6C34878D82A}">
                    <a16:rowId xmlns:a16="http://schemas.microsoft.com/office/drawing/2014/main" val="3889969566"/>
                  </a:ext>
                </a:extLst>
              </a:tr>
              <a:tr h="763862">
                <a:tc>
                  <a:txBody>
                    <a:bodyPr/>
                    <a:lstStyle/>
                    <a:p>
                      <a:pPr algn="r"/>
                      <a:endParaRPr lang="en-US" b="1" dirty="0"/>
                    </a:p>
                  </a:txBody>
                  <a:tcPr/>
                </a:tc>
                <a:tc>
                  <a:txBody>
                    <a:bodyPr/>
                    <a:lstStyle/>
                    <a:p>
                      <a:pPr>
                        <a:lnSpc>
                          <a:spcPct val="150000"/>
                        </a:lnSpc>
                      </a:pPr>
                      <a:r>
                        <a:rPr lang="en-US" sz="2400" dirty="0"/>
                        <a:t>Share the good news of renewal already underway.</a:t>
                      </a:r>
                    </a:p>
                  </a:txBody>
                  <a:tcPr/>
                </a:tc>
                <a:extLst>
                  <a:ext uri="{0D108BD9-81ED-4DB2-BD59-A6C34878D82A}">
                    <a16:rowId xmlns:a16="http://schemas.microsoft.com/office/drawing/2014/main" val="814458836"/>
                  </a:ext>
                </a:extLst>
              </a:tr>
              <a:tr h="1012341">
                <a:tc>
                  <a:txBody>
                    <a:bodyPr/>
                    <a:lstStyle/>
                    <a:p>
                      <a:pPr algn="r"/>
                      <a:endParaRPr lang="en-US" b="1" dirty="0"/>
                    </a:p>
                  </a:txBody>
                  <a:tcPr/>
                </a:tc>
                <a:tc>
                  <a:txBody>
                    <a:bodyPr/>
                    <a:lstStyle/>
                    <a:p>
                      <a:pPr>
                        <a:lnSpc>
                          <a:spcPct val="150000"/>
                        </a:lnSpc>
                      </a:pPr>
                      <a:r>
                        <a:rPr lang="en-US" sz="2400" dirty="0"/>
                        <a:t>Serve as a catalyst in our Diocese, in Iowa, and in the Midwest, resulting in more parishes engaging with mission by clarifying their vision, using effective evangelization tools (like Alpha), and raising up rapier initiatives for mission.</a:t>
                      </a:r>
                    </a:p>
                  </a:txBody>
                  <a:tcPr/>
                </a:tc>
                <a:extLst>
                  <a:ext uri="{0D108BD9-81ED-4DB2-BD59-A6C34878D82A}">
                    <a16:rowId xmlns:a16="http://schemas.microsoft.com/office/drawing/2014/main" val="1278594480"/>
                  </a:ext>
                </a:extLst>
              </a:tr>
            </a:tbl>
          </a:graphicData>
        </a:graphic>
      </p:graphicFrame>
    </p:spTree>
    <p:extLst>
      <p:ext uri="{BB962C8B-B14F-4D97-AF65-F5344CB8AC3E}">
        <p14:creationId xmlns:p14="http://schemas.microsoft.com/office/powerpoint/2010/main" val="2168399034"/>
      </p:ext>
    </p:extLst>
  </p:cSld>
  <p:clrMapOvr>
    <a:masterClrMapping/>
  </p:clrMapOvr>
  <mc:AlternateContent xmlns:mc="http://schemas.openxmlformats.org/markup-compatibility/2006" xmlns:p14="http://schemas.microsoft.com/office/powerpoint/2010/main">
    <mc:Choice Requires="p14">
      <p:transition spd="med" p14:dur="700" advClick="0" advTm="15000">
        <p:fade/>
      </p:transition>
    </mc:Choice>
    <mc:Fallback xmlns="">
      <p:transition spd="med" advClick="0" advTm="15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C266B9D-DC87-430A-8D3A-2E83639A1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9282F36-261B-49B3-8CA9-FB857C475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B87215C3-3B83-4BE7-9213-26E084BD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13A105D4-2907-419E-8223-4C266BA1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 name="Online Media 1" title="More Than Inspiration: The Impact of the Midwest on Mission Conference">
            <a:hlinkClick r:id="" action="ppaction://media"/>
            <a:extLst>
              <a:ext uri="{FF2B5EF4-FFF2-40B4-BE49-F238E27FC236}">
                <a16:creationId xmlns:a16="http://schemas.microsoft.com/office/drawing/2014/main" id="{3D71CC85-66B8-E19A-AB1F-EDF0518E4024}"/>
              </a:ext>
            </a:extLst>
          </p:cNvPr>
          <p:cNvPicPr>
            <a:picLocks noRot="1" noChangeAspect="1"/>
          </p:cNvPicPr>
          <p:nvPr>
            <a:videoFile r:link="rId1"/>
          </p:nvPr>
        </p:nvPicPr>
        <p:blipFill>
          <a:blip r:embed="rId3"/>
          <a:stretch>
            <a:fillRect/>
          </a:stretch>
        </p:blipFill>
        <p:spPr>
          <a:xfrm>
            <a:off x="1490550" y="599724"/>
            <a:ext cx="9204107" cy="5200321"/>
          </a:xfrm>
          <a:prstGeom prst="rect">
            <a:avLst/>
          </a:prstGeom>
        </p:spPr>
      </p:pic>
      <p:sp>
        <p:nvSpPr>
          <p:cNvPr id="15" name="Rectangle 14">
            <a:extLst>
              <a:ext uri="{FF2B5EF4-FFF2-40B4-BE49-F238E27FC236}">
                <a16:creationId xmlns:a16="http://schemas.microsoft.com/office/drawing/2014/main" id="{1EEE7F17-8E08-4C69-8E22-661908E6D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TextBox 2">
            <a:extLst>
              <a:ext uri="{FF2B5EF4-FFF2-40B4-BE49-F238E27FC236}">
                <a16:creationId xmlns:a16="http://schemas.microsoft.com/office/drawing/2014/main" id="{4429780B-7CF2-5C20-C7C0-0ED33A2CD78D}"/>
              </a:ext>
            </a:extLst>
          </p:cNvPr>
          <p:cNvSpPr txBox="1"/>
          <p:nvPr/>
        </p:nvSpPr>
        <p:spPr>
          <a:xfrm>
            <a:off x="578224" y="5873674"/>
            <a:ext cx="11053482" cy="523220"/>
          </a:xfrm>
          <a:prstGeom prst="rect">
            <a:avLst/>
          </a:prstGeom>
          <a:noFill/>
        </p:spPr>
        <p:txBody>
          <a:bodyPr wrap="square" rtlCol="0">
            <a:spAutoFit/>
          </a:bodyPr>
          <a:lstStyle/>
          <a:p>
            <a:pPr algn="ctr"/>
            <a:r>
              <a:rPr lang="en-US" sz="2800" dirty="0">
                <a:solidFill>
                  <a:schemeClr val="bg1"/>
                </a:solidFill>
              </a:rPr>
              <a:t>WHY COME TO MIDWEST ON MISSION?</a:t>
            </a:r>
          </a:p>
        </p:txBody>
      </p:sp>
    </p:spTree>
    <p:extLst>
      <p:ext uri="{BB962C8B-B14F-4D97-AF65-F5344CB8AC3E}">
        <p14:creationId xmlns:p14="http://schemas.microsoft.com/office/powerpoint/2010/main" val="24747782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C266B9D-DC87-430A-8D3A-2E83639A1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9282F36-261B-49B3-8CA9-FB857C475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B87215C3-3B83-4BE7-9213-26E084BD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13A105D4-2907-419E-8223-4C266BA1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1EEE7F17-8E08-4C69-8E22-661908E6D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7" name="Picture 6" descr="The image is a featured section showcasing Father James Mallon and Mathias Thelen, highlighting their roles as founders and presidents of the Divine Encounter Ministry.&#10;&#10;AI-generated content may be incorrect.">
            <a:extLst>
              <a:ext uri="{FF2B5EF4-FFF2-40B4-BE49-F238E27FC236}">
                <a16:creationId xmlns:a16="http://schemas.microsoft.com/office/drawing/2014/main" id="{8D5C9AFD-E61B-D4CA-471C-981F60AB12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005840"/>
            <a:ext cx="12192001" cy="3917568"/>
          </a:xfrm>
          <a:prstGeom prst="rect">
            <a:avLst/>
          </a:prstGeom>
        </p:spPr>
      </p:pic>
    </p:spTree>
    <p:extLst>
      <p:ext uri="{BB962C8B-B14F-4D97-AF65-F5344CB8AC3E}">
        <p14:creationId xmlns:p14="http://schemas.microsoft.com/office/powerpoint/2010/main" val="136257302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4DFCB86-620F-A8AB-5D50-AA19F039A37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C489F05-2993-6FC7-BD51-D3EF4C1E4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1966F97-7E97-46B8-2C9C-842D8C5775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65DD8CDA-EB42-DEE9-992B-7987AFA00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83BA9A24-079F-9EB1-DF49-F97B74B39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0A3389DC-3FD9-BE94-93C6-C418245BC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3" name="Picture 2" descr="The image displays a collage of five individuals, all dressed in clerical attire, with their names and titles prominently displayed, suggesting a religious or ecclesiastical context.&#10;&#10;AI-generated content may be incorrect.">
            <a:extLst>
              <a:ext uri="{FF2B5EF4-FFF2-40B4-BE49-F238E27FC236}">
                <a16:creationId xmlns:a16="http://schemas.microsoft.com/office/drawing/2014/main" id="{5C73AC49-8864-21E7-287E-7F3DF68B9D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2659" y="617641"/>
            <a:ext cx="10058399" cy="5200813"/>
          </a:xfrm>
          <a:prstGeom prst="rect">
            <a:avLst/>
          </a:prstGeom>
        </p:spPr>
      </p:pic>
    </p:spTree>
    <p:extLst>
      <p:ext uri="{BB962C8B-B14F-4D97-AF65-F5344CB8AC3E}">
        <p14:creationId xmlns:p14="http://schemas.microsoft.com/office/powerpoint/2010/main" val="513924900"/>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FDF5019-94BB-3DA5-FAB8-4BB1CD1ACC77}"/>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DB691D59-8F51-4DD8-AD41-D568D29B0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204AEF18-0627-48F3-9B3D-F7E8F050B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CEAEE08A-C572-438F-9753-B0D527A51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993F09C6-4F57-4B05-9592-E253D8BC62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636F6DB7-CF8D-494A-82F6-13B58DCA98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B7E5194-6E82-4A44-99C3-FE7D87F341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TextBox 5">
            <a:extLst>
              <a:ext uri="{FF2B5EF4-FFF2-40B4-BE49-F238E27FC236}">
                <a16:creationId xmlns:a16="http://schemas.microsoft.com/office/drawing/2014/main" id="{83269E5C-3888-9D3B-779B-12B434C5C999}"/>
              </a:ext>
            </a:extLst>
          </p:cNvPr>
          <p:cNvSpPr txBox="1"/>
          <p:nvPr/>
        </p:nvSpPr>
        <p:spPr>
          <a:xfrm>
            <a:off x="801701" y="510098"/>
            <a:ext cx="3171905" cy="1013800"/>
          </a:xfrm>
          <a:prstGeom prst="rect">
            <a:avLst/>
          </a:prstGeom>
        </p:spPr>
        <p:txBody>
          <a:bodyPr vert="horz" lIns="91440" tIns="45720" rIns="91440" bIns="45720" rtlCol="0" anchor="b">
            <a:normAutofit fontScale="85000" lnSpcReduction="10000"/>
          </a:bodyPr>
          <a:lstStyle/>
          <a:p>
            <a:pPr>
              <a:lnSpc>
                <a:spcPct val="120000"/>
              </a:lnSpc>
              <a:spcBef>
                <a:spcPct val="0"/>
              </a:spcBef>
              <a:spcAft>
                <a:spcPts val="600"/>
              </a:spcAft>
            </a:pPr>
            <a:r>
              <a:rPr lang="en-US" sz="2400" cap="all" dirty="0">
                <a:solidFill>
                  <a:srgbClr val="FFFFFF"/>
                </a:solidFill>
                <a:latin typeface="+mj-lt"/>
                <a:ea typeface="+mj-ea"/>
                <a:cs typeface="+mj-cs"/>
              </a:rPr>
              <a:t>We’ve seen success. Join us as we grow!</a:t>
            </a:r>
          </a:p>
        </p:txBody>
      </p:sp>
      <p:grpSp>
        <p:nvGrpSpPr>
          <p:cNvPr id="23" name="Group 22">
            <a:extLst>
              <a:ext uri="{FF2B5EF4-FFF2-40B4-BE49-F238E27FC236}">
                <a16:creationId xmlns:a16="http://schemas.microsoft.com/office/drawing/2014/main" id="{49FCC1E1-84D3-494D-A0A0-286AFA1C30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24" name="Rectangle 23">
              <a:extLst>
                <a:ext uri="{FF2B5EF4-FFF2-40B4-BE49-F238E27FC236}">
                  <a16:creationId xmlns:a16="http://schemas.microsoft.com/office/drawing/2014/main" id="{96E09E90-FF79-402E-AF01-97A279BEA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4">
              <a:extLst>
                <a:ext uri="{FF2B5EF4-FFF2-40B4-BE49-F238E27FC236}">
                  <a16:creationId xmlns:a16="http://schemas.microsoft.com/office/drawing/2014/main" id="{EC6946F8-4B9B-4C51-9F51-2DB377392C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a:extLst>
                <a:ext uri="{FF2B5EF4-FFF2-40B4-BE49-F238E27FC236}">
                  <a16:creationId xmlns:a16="http://schemas.microsoft.com/office/drawing/2014/main" id="{7B3D2B3D-A285-438C-A344-AED3E46A07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extBox 1">
            <a:extLst>
              <a:ext uri="{FF2B5EF4-FFF2-40B4-BE49-F238E27FC236}">
                <a16:creationId xmlns:a16="http://schemas.microsoft.com/office/drawing/2014/main" id="{553B7282-D38E-FBE5-4AEF-EE36C0B49F24}"/>
              </a:ext>
            </a:extLst>
          </p:cNvPr>
          <p:cNvSpPr txBox="1"/>
          <p:nvPr/>
        </p:nvSpPr>
        <p:spPr>
          <a:xfrm>
            <a:off x="533915" y="1619135"/>
            <a:ext cx="3524400" cy="4231999"/>
          </a:xfrm>
          <a:prstGeom prst="rect">
            <a:avLst/>
          </a:prstGeom>
        </p:spPr>
        <p:txBody>
          <a:bodyPr vert="horz" lIns="91440" tIns="45720" rIns="91440" bIns="45720" rtlCol="0" anchor="t">
            <a:normAutofit lnSpcReduction="10000"/>
          </a:bodyPr>
          <a:lstStyle/>
          <a:p>
            <a:pPr marL="342900" indent="-342900">
              <a:spcBef>
                <a:spcPct val="20000"/>
              </a:spcBef>
              <a:spcAft>
                <a:spcPts val="600"/>
              </a:spcAft>
              <a:buClr>
                <a:schemeClr val="accent2"/>
              </a:buClr>
              <a:buSzPct val="92000"/>
              <a:buFont typeface="Wingdings 2" panose="05020102010507070707" pitchFamily="18" charset="2"/>
              <a:buChar char=""/>
            </a:pPr>
            <a:r>
              <a:rPr lang="en-US" sz="2400" dirty="0">
                <a:solidFill>
                  <a:srgbClr val="FFFFFF"/>
                </a:solidFill>
              </a:rPr>
              <a:t>Learn how renewal has worked in similar Midwest parishes.</a:t>
            </a:r>
          </a:p>
          <a:p>
            <a:pPr marL="342900" indent="-342900">
              <a:spcBef>
                <a:spcPct val="20000"/>
              </a:spcBef>
              <a:spcAft>
                <a:spcPts val="600"/>
              </a:spcAft>
              <a:buClr>
                <a:schemeClr val="accent2"/>
              </a:buClr>
              <a:buSzPct val="92000"/>
              <a:buFont typeface="Wingdings 2" panose="05020102010507070707" pitchFamily="18" charset="2"/>
              <a:buChar char=""/>
            </a:pPr>
            <a:r>
              <a:rPr lang="en-US" sz="2400" dirty="0">
                <a:solidFill>
                  <a:srgbClr val="FFFFFF"/>
                </a:solidFill>
              </a:rPr>
              <a:t>Connect with supportive organizations that show us the path forward and tools that align our missional efforts with our focus of growing disciples.</a:t>
            </a:r>
          </a:p>
          <a:p>
            <a:pPr>
              <a:spcBef>
                <a:spcPct val="20000"/>
              </a:spcBef>
              <a:spcAft>
                <a:spcPts val="600"/>
              </a:spcAft>
              <a:buClr>
                <a:schemeClr val="accent2"/>
              </a:buClr>
              <a:buSzPct val="92000"/>
              <a:buFont typeface="Wingdings 2" panose="05020102010507070707" pitchFamily="18" charset="2"/>
              <a:buChar char=""/>
            </a:pPr>
            <a:endParaRPr lang="en-US" sz="1600" dirty="0">
              <a:solidFill>
                <a:srgbClr val="FFFFFF"/>
              </a:solidFill>
            </a:endParaRPr>
          </a:p>
        </p:txBody>
      </p:sp>
      <p:pic>
        <p:nvPicPr>
          <p:cNvPr id="3" name="Online Media 2" title="Learning From and Replicating Parish Growth">
            <a:hlinkClick r:id="" action="ppaction://media"/>
            <a:extLst>
              <a:ext uri="{FF2B5EF4-FFF2-40B4-BE49-F238E27FC236}">
                <a16:creationId xmlns:a16="http://schemas.microsoft.com/office/drawing/2014/main" id="{0442EA85-91DA-88B8-D6D3-6DA0C81AA9C4}"/>
              </a:ext>
            </a:extLst>
          </p:cNvPr>
          <p:cNvPicPr>
            <a:picLocks noRot="1" noChangeAspect="1"/>
          </p:cNvPicPr>
          <p:nvPr>
            <a:videoFile r:link="rId1"/>
          </p:nvPr>
        </p:nvPicPr>
        <p:blipFill>
          <a:blip r:embed="rId4"/>
          <a:stretch>
            <a:fillRect/>
          </a:stretch>
        </p:blipFill>
        <p:spPr>
          <a:xfrm>
            <a:off x="4568800" y="1488575"/>
            <a:ext cx="6866506" cy="3879575"/>
          </a:xfrm>
          <a:prstGeom prst="rect">
            <a:avLst/>
          </a:prstGeom>
        </p:spPr>
      </p:pic>
    </p:spTree>
    <p:extLst>
      <p:ext uri="{BB962C8B-B14F-4D97-AF65-F5344CB8AC3E}">
        <p14:creationId xmlns:p14="http://schemas.microsoft.com/office/powerpoint/2010/main" val="3653544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advClick="0" advTm="15000">
        <p:fade/>
      </p:transition>
    </mc:Choice>
    <mc:Fallback xmlns="">
      <p:transition spd="med" advClick="0" advTm="1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46513-4D4B-5767-0AC6-EC829C4AB81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A6A39FFF-686C-322A-157D-531D18D8EB07}"/>
              </a:ext>
            </a:extLst>
          </p:cNvPr>
          <p:cNvSpPr txBox="1"/>
          <p:nvPr/>
        </p:nvSpPr>
        <p:spPr>
          <a:xfrm>
            <a:off x="433633" y="964804"/>
            <a:ext cx="11367519" cy="830997"/>
          </a:xfrm>
          <a:prstGeom prst="rect">
            <a:avLst/>
          </a:prstGeom>
          <a:noFill/>
        </p:spPr>
        <p:txBody>
          <a:bodyPr wrap="square" lIns="91440" tIns="45720" rIns="91440" bIns="45720" anchor="t">
            <a:spAutoFit/>
          </a:bodyPr>
          <a:lstStyle/>
          <a:p>
            <a:pPr algn="ctr"/>
            <a:r>
              <a:rPr lang="en-US" sz="4800" dirty="0">
                <a:solidFill>
                  <a:schemeClr val="tx2"/>
                </a:solidFill>
                <a:latin typeface="+mj-lt"/>
              </a:rPr>
              <a:t>Our Partners:</a:t>
            </a:r>
            <a:endParaRPr lang="en-US" dirty="0">
              <a:ea typeface="Lato"/>
              <a:cs typeface="Lato"/>
            </a:endParaRPr>
          </a:p>
        </p:txBody>
      </p:sp>
      <p:pic>
        <p:nvPicPr>
          <p:cNvPr id="7" name="Picture 6" descr="EVANGELIZATION CENTER&#10;&#10;AI-generated content may be incorrect.">
            <a:extLst>
              <a:ext uri="{FF2B5EF4-FFF2-40B4-BE49-F238E27FC236}">
                <a16:creationId xmlns:a16="http://schemas.microsoft.com/office/drawing/2014/main" id="{10BD87C9-7DEB-F29E-1BD8-6B4465CA30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1224" y="1983058"/>
            <a:ext cx="3913094" cy="1231193"/>
          </a:xfrm>
          <a:prstGeom prst="rect">
            <a:avLst/>
          </a:prstGeom>
        </p:spPr>
      </p:pic>
      <p:pic>
        <p:nvPicPr>
          <p:cNvPr id="9" name="Picture 8">
            <a:extLst>
              <a:ext uri="{FF2B5EF4-FFF2-40B4-BE49-F238E27FC236}">
                <a16:creationId xmlns:a16="http://schemas.microsoft.com/office/drawing/2014/main" id="{7595548A-FC7B-BE89-716D-F513B889F505}"/>
              </a:ext>
            </a:extLst>
          </p:cNvPr>
          <p:cNvPicPr>
            <a:picLocks noChangeAspect="1"/>
          </p:cNvPicPr>
          <p:nvPr/>
        </p:nvPicPr>
        <p:blipFill>
          <a:blip r:embed="rId4"/>
          <a:srcRect t="76849"/>
          <a:stretch>
            <a:fillRect/>
          </a:stretch>
        </p:blipFill>
        <p:spPr>
          <a:xfrm>
            <a:off x="756362" y="4130467"/>
            <a:ext cx="4456013" cy="1350537"/>
          </a:xfrm>
          <a:prstGeom prst="rect">
            <a:avLst/>
          </a:prstGeom>
        </p:spPr>
      </p:pic>
      <p:pic>
        <p:nvPicPr>
          <p:cNvPr id="11" name="Picture 10" descr="Cultivating Connections in Christ.&#10;&#10;AI-generated content may be incorrect.">
            <a:extLst>
              <a:ext uri="{FF2B5EF4-FFF2-40B4-BE49-F238E27FC236}">
                <a16:creationId xmlns:a16="http://schemas.microsoft.com/office/drawing/2014/main" id="{1F259206-0B4C-529E-0F12-054E8ABE361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4588" y="2070847"/>
            <a:ext cx="5004799" cy="1055617"/>
          </a:xfrm>
          <a:prstGeom prst="rect">
            <a:avLst/>
          </a:prstGeom>
        </p:spPr>
      </p:pic>
      <p:pic>
        <p:nvPicPr>
          <p:cNvPr id="14" name="Picture 13" descr="ST. BONIFACE CATHOLIC CHURCH&#10;&#10;AI-generated content may be incorrect.">
            <a:extLst>
              <a:ext uri="{FF2B5EF4-FFF2-40B4-BE49-F238E27FC236}">
                <a16:creationId xmlns:a16="http://schemas.microsoft.com/office/drawing/2014/main" id="{E33A2D9F-4403-DD6F-DD18-84A27E45E0E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52882" y="3855514"/>
            <a:ext cx="3975846" cy="1900442"/>
          </a:xfrm>
          <a:prstGeom prst="rect">
            <a:avLst/>
          </a:prstGeom>
        </p:spPr>
      </p:pic>
    </p:spTree>
    <p:extLst>
      <p:ext uri="{BB962C8B-B14F-4D97-AF65-F5344CB8AC3E}">
        <p14:creationId xmlns:p14="http://schemas.microsoft.com/office/powerpoint/2010/main" val="1479553143"/>
      </p:ext>
    </p:extLst>
  </p:cSld>
  <p:clrMapOvr>
    <a:masterClrMapping/>
  </p:clrMapOvr>
  <mc:AlternateContent xmlns:mc="http://schemas.openxmlformats.org/markup-compatibility/2006" xmlns:p14="http://schemas.microsoft.com/office/powerpoint/2010/main">
    <mc:Choice Requires="p14">
      <p:transition spd="med" p14:dur="700" advClick="0" advTm="15000">
        <p:fade/>
      </p:transition>
    </mc:Choice>
    <mc:Fallback xmlns="">
      <p:transition spd="med" advClick="0" advTm="15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CEA040-990A-EB0E-2824-121E4498DCF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B691D59-8F51-4DD8-AD41-D568D29B0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204AEF18-0627-48F3-9B3D-F7E8F050B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0">
            <a:extLst>
              <a:ext uri="{FF2B5EF4-FFF2-40B4-BE49-F238E27FC236}">
                <a16:creationId xmlns:a16="http://schemas.microsoft.com/office/drawing/2014/main" id="{CEAEE08A-C572-438F-9753-B0D527A51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2">
            <a:extLst>
              <a:ext uri="{FF2B5EF4-FFF2-40B4-BE49-F238E27FC236}">
                <a16:creationId xmlns:a16="http://schemas.microsoft.com/office/drawing/2014/main" id="{DB93146F-62ED-4C59-844C-0935D0FB50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TextBox 11">
            <a:extLst>
              <a:ext uri="{FF2B5EF4-FFF2-40B4-BE49-F238E27FC236}">
                <a16:creationId xmlns:a16="http://schemas.microsoft.com/office/drawing/2014/main" id="{01013D9C-8DB6-CF2D-7AC0-FD2349F12348}"/>
              </a:ext>
            </a:extLst>
          </p:cNvPr>
          <p:cNvSpPr txBox="1"/>
          <p:nvPr/>
        </p:nvSpPr>
        <p:spPr>
          <a:xfrm>
            <a:off x="596715" y="4603782"/>
            <a:ext cx="10993549" cy="728382"/>
          </a:xfrm>
          <a:prstGeom prst="rect">
            <a:avLst/>
          </a:prstGeom>
        </p:spPr>
        <p:txBody>
          <a:bodyPr vert="horz" lIns="91440" tIns="45720" rIns="91440" bIns="45720" rtlCol="0" anchor="b">
            <a:normAutofit/>
          </a:bodyPr>
          <a:lstStyle/>
          <a:p>
            <a:pPr algn="ctr">
              <a:spcBef>
                <a:spcPct val="0"/>
              </a:spcBef>
              <a:spcAft>
                <a:spcPts val="600"/>
              </a:spcAft>
            </a:pPr>
            <a:r>
              <a:rPr lang="en-US" sz="3600" cap="all" dirty="0">
                <a:solidFill>
                  <a:srgbClr val="FFFFFF"/>
                </a:solidFill>
                <a:latin typeface="+mj-lt"/>
                <a:ea typeface="+mj-ea"/>
                <a:cs typeface="+mj-cs"/>
              </a:rPr>
              <a:t>Tickets on sale: Midwestonmission.com</a:t>
            </a:r>
          </a:p>
        </p:txBody>
      </p:sp>
      <p:sp useBgFill="1">
        <p:nvSpPr>
          <p:cNvPr id="25" name="Rectangle 24">
            <a:extLst>
              <a:ext uri="{FF2B5EF4-FFF2-40B4-BE49-F238E27FC236}">
                <a16:creationId xmlns:a16="http://schemas.microsoft.com/office/drawing/2014/main" id="{B1A515B1-A9B3-49B0-AE0D-D038D42C21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23900"/>
            <a:ext cx="12192000" cy="37081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PARISH RENEWAL SUMMIT&#10;&#10;AI-generated content may be incorrect.">
            <a:extLst>
              <a:ext uri="{FF2B5EF4-FFF2-40B4-BE49-F238E27FC236}">
                <a16:creationId xmlns:a16="http://schemas.microsoft.com/office/drawing/2014/main" id="{6F36F810-6C6A-A7D3-023D-15E5B6487D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2752" y="684491"/>
            <a:ext cx="8915401" cy="3566161"/>
          </a:xfrm>
          <a:prstGeom prst="rect">
            <a:avLst/>
          </a:prstGeom>
        </p:spPr>
      </p:pic>
      <p:sp>
        <p:nvSpPr>
          <p:cNvPr id="3" name="TextBox 2">
            <a:extLst>
              <a:ext uri="{FF2B5EF4-FFF2-40B4-BE49-F238E27FC236}">
                <a16:creationId xmlns:a16="http://schemas.microsoft.com/office/drawing/2014/main" id="{DC543143-D098-135B-9C71-74CB929B8258}"/>
              </a:ext>
            </a:extLst>
          </p:cNvPr>
          <p:cNvSpPr txBox="1"/>
          <p:nvPr/>
        </p:nvSpPr>
        <p:spPr>
          <a:xfrm>
            <a:off x="2298194" y="5620871"/>
            <a:ext cx="8109959" cy="461665"/>
          </a:xfrm>
          <a:prstGeom prst="rect">
            <a:avLst/>
          </a:prstGeom>
          <a:noFill/>
        </p:spPr>
        <p:txBody>
          <a:bodyPr wrap="square" rtlCol="0">
            <a:spAutoFit/>
          </a:bodyPr>
          <a:lstStyle/>
          <a:p>
            <a:pPr algn="ctr"/>
            <a:r>
              <a:rPr lang="en-US" sz="2400">
                <a:solidFill>
                  <a:schemeClr val="bg1"/>
                </a:solidFill>
              </a:rPr>
              <a:t>15% discount for 3+ tickets; 20% discount for 7+ tickets</a:t>
            </a:r>
            <a:endParaRPr lang="en-US" sz="2400" dirty="0">
              <a:solidFill>
                <a:schemeClr val="bg1"/>
              </a:solidFill>
            </a:endParaRPr>
          </a:p>
        </p:txBody>
      </p:sp>
    </p:spTree>
    <p:extLst>
      <p:ext uri="{BB962C8B-B14F-4D97-AF65-F5344CB8AC3E}">
        <p14:creationId xmlns:p14="http://schemas.microsoft.com/office/powerpoint/2010/main" val="337725126"/>
      </p:ext>
    </p:extLst>
  </p:cSld>
  <p:clrMapOvr>
    <a:masterClrMapping/>
  </p:clrMapOvr>
  <p:transition advClick="0" advTm="15000">
    <p:fade/>
  </p:transition>
</p:sld>
</file>

<file path=ppt/theme/theme1.xml><?xml version="1.0" encoding="utf-8"?>
<a:theme xmlns:a="http://schemas.openxmlformats.org/drawingml/2006/main" name="Dividend">
  <a:themeElements>
    <a:clrScheme name="Diocese of Des Moines">
      <a:dk1>
        <a:srgbClr val="000000"/>
      </a:dk1>
      <a:lt1>
        <a:sysClr val="window" lastClr="FFFFFF"/>
      </a:lt1>
      <a:dk2>
        <a:srgbClr val="343333"/>
      </a:dk2>
      <a:lt2>
        <a:srgbClr val="E8E8E8"/>
      </a:lt2>
      <a:accent1>
        <a:srgbClr val="637598"/>
      </a:accent1>
      <a:accent2>
        <a:srgbClr val="DD5D25"/>
      </a:accent2>
      <a:accent3>
        <a:srgbClr val="DFB62E"/>
      </a:accent3>
      <a:accent4>
        <a:srgbClr val="757831"/>
      </a:accent4>
      <a:accent5>
        <a:srgbClr val="896778"/>
      </a:accent5>
      <a:accent6>
        <a:srgbClr val="A22D2D"/>
      </a:accent6>
      <a:hlink>
        <a:srgbClr val="637598"/>
      </a:hlink>
      <a:folHlink>
        <a:srgbClr val="896778"/>
      </a:folHlink>
    </a:clrScheme>
    <a:fontScheme name="Diocese of Des Moines">
      <a:majorFont>
        <a:latin typeface="Lato Black"/>
        <a:ea typeface=""/>
        <a:cs typeface=""/>
      </a:majorFont>
      <a:minorFont>
        <a:latin typeface="Lato"/>
        <a:ea typeface=""/>
        <a:cs typeface=""/>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C861CD3FD78D344A3C09B1D22B68F4E" ma:contentTypeVersion="11" ma:contentTypeDescription="Create a new document." ma:contentTypeScope="" ma:versionID="b044d0735fe16f43c36704c04dbcc756">
  <xsd:schema xmlns:xsd="http://www.w3.org/2001/XMLSchema" xmlns:xs="http://www.w3.org/2001/XMLSchema" xmlns:p="http://schemas.microsoft.com/office/2006/metadata/properties" xmlns:ns2="2047e1fc-f1e3-440c-9513-811df06df57d" xmlns:ns3="aa858da1-321f-4431-a535-7eaa3ad1ecc0" targetNamespace="http://schemas.microsoft.com/office/2006/metadata/properties" ma:root="true" ma:fieldsID="bbac18a50d72f5cb896cb67e0e7b5cd7" ns2:_="" ns3:_="">
    <xsd:import namespace="2047e1fc-f1e3-440c-9513-811df06df57d"/>
    <xsd:import namespace="aa858da1-321f-4431-a535-7eaa3ad1ecc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47e1fc-f1e3-440c-9513-811df06df57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c4f27559-3e15-4791-b467-772e57f3c200"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a858da1-321f-4431-a535-7eaa3ad1ecc0"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4f45fe51-2b78-4d41-8d88-c9bf44394c8f}" ma:internalName="TaxCatchAll" ma:showField="CatchAllData" ma:web="aa858da1-321f-4431-a535-7eaa3ad1ecc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aa858da1-321f-4431-a535-7eaa3ad1ecc0" xsi:nil="true"/>
    <lcf76f155ced4ddcb4097134ff3c332f xmlns="2047e1fc-f1e3-440c-9513-811df06df57d">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A12368C-92AE-4FC6-8E3D-EF36930D1397}">
  <ds:schemaRefs>
    <ds:schemaRef ds:uri="2047e1fc-f1e3-440c-9513-811df06df57d"/>
    <ds:schemaRef ds:uri="aa858da1-321f-4431-a535-7eaa3ad1ecc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5034C89-F55F-4ECB-891F-7C9A5063A340}">
  <ds:schemaRefs>
    <ds:schemaRef ds:uri="aa858da1-321f-4431-a535-7eaa3ad1ecc0"/>
    <ds:schemaRef ds:uri="http://www.w3.org/XML/1998/namespace"/>
    <ds:schemaRef ds:uri="http://schemas.openxmlformats.org/package/2006/metadata/core-properties"/>
    <ds:schemaRef ds:uri="http://purl.org/dc/terms/"/>
    <ds:schemaRef ds:uri="http://schemas.microsoft.com/office/2006/documentManagement/types"/>
    <ds:schemaRef ds:uri="2047e1fc-f1e3-440c-9513-811df06df57d"/>
    <ds:schemaRef ds:uri="http://schemas.microsoft.com/office/infopath/2007/PartnerControls"/>
    <ds:schemaRef ds:uri="http://purl.org/dc/dcmitype/"/>
    <ds:schemaRef ds:uri="http://purl.org/dc/elements/1.1/"/>
    <ds:schemaRef ds:uri="http://schemas.microsoft.com/office/2006/metadata/properties"/>
  </ds:schemaRefs>
</ds:datastoreItem>
</file>

<file path=customXml/itemProps3.xml><?xml version="1.0" encoding="utf-8"?>
<ds:datastoreItem xmlns:ds="http://schemas.openxmlformats.org/officeDocument/2006/customXml" ds:itemID="{AD7718DD-A6FF-4907-8B49-AB70B676F77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422</TotalTime>
  <Words>397</Words>
  <Application>Microsoft Office PowerPoint</Application>
  <PresentationFormat>Widescreen</PresentationFormat>
  <Paragraphs>37</Paragraphs>
  <Slides>14</Slides>
  <Notes>4</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Aptos</vt:lpstr>
      <vt:lpstr>Lato</vt:lpstr>
      <vt:lpstr>Lato Black</vt:lpstr>
      <vt:lpstr>Wingdings 2</vt:lpstr>
      <vt:lpstr>Dividend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Alexis Nicholson</dc:creator>
  <cp:lastModifiedBy>Anne Marie Cox</cp:lastModifiedBy>
  <cp:revision>9</cp:revision>
  <dcterms:created xsi:type="dcterms:W3CDTF">2025-12-18T19:41:39Z</dcterms:created>
  <dcterms:modified xsi:type="dcterms:W3CDTF">2026-09-17T21:23:54Z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0x0101002C861CD3FD78D344A3C09B1D22B68F4E</vt:lpwstr>
  </property>
  <property fmtid="{D5CDD505-2E9C-101B-9397-08002B2CF9AE}" pid="3" name="MediaServiceImageTags">
    <vt:lpwstr/>
  </property>
</Properties>
</file>